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Inter" panose="020B0600000101010101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09" r="-5509"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316544" y="2471384"/>
            <a:ext cx="7749373" cy="6288629"/>
          </a:xfrm>
          <a:custGeom>
            <a:avLst/>
            <a:gdLst/>
            <a:ahLst/>
            <a:cxnLst/>
            <a:rect l="l" t="t" r="r" b="b"/>
            <a:pathLst>
              <a:path w="7749373" h="6288629">
                <a:moveTo>
                  <a:pt x="0" y="0"/>
                </a:moveTo>
                <a:lnTo>
                  <a:pt x="7749373" y="0"/>
                </a:lnTo>
                <a:lnTo>
                  <a:pt x="7749373" y="6288629"/>
                </a:lnTo>
                <a:lnTo>
                  <a:pt x="0" y="62886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>
                <a:solidFill>
                  <a:srgbClr val="000000"/>
                </a:solidFill>
                <a:latin typeface="Inter"/>
              </a:rPr>
              <a:t>Movie Detail.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기능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34128" y="3683600"/>
            <a:ext cx="5436627" cy="3179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4310" lvl="1">
              <a:lnSpc>
                <a:spcPts val="2520"/>
              </a:lnSpc>
            </a:pPr>
            <a:r>
              <a:rPr lang="en-US" sz="1800" dirty="0" smtClean="0">
                <a:solidFill>
                  <a:srgbClr val="000000"/>
                </a:solidFill>
                <a:latin typeface="Inter"/>
                <a:ea typeface="Inter"/>
              </a:rPr>
              <a:t>1.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Youtube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공식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예고편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재생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</a:rPr>
              <a:t>   2. </a:t>
            </a:r>
            <a:r>
              <a:rPr lang="en-US" sz="1800" dirty="0" err="1">
                <a:solidFill>
                  <a:srgbClr val="000000"/>
                </a:solidFill>
                <a:ea typeface="Inter"/>
              </a:rPr>
              <a:t>영화</a:t>
            </a:r>
            <a:r>
              <a:rPr lang="en-US" sz="1800" dirty="0">
                <a:solidFill>
                  <a:srgbClr val="000000"/>
                </a:solidFill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Inter"/>
              </a:rPr>
              <a:t>정보</a:t>
            </a:r>
            <a:r>
              <a:rPr lang="en-US" sz="1800" dirty="0">
                <a:solidFill>
                  <a:srgbClr val="000000"/>
                </a:solidFill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Inter"/>
              </a:rPr>
              <a:t>조회</a:t>
            </a:r>
            <a:r>
              <a:rPr lang="en-US" sz="1800" dirty="0">
                <a:solidFill>
                  <a:srgbClr val="000000"/>
                </a:solidFill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Inter"/>
              </a:rPr>
              <a:t>가능</a:t>
            </a:r>
            <a:endParaRPr lang="en-US" sz="1800" dirty="0">
              <a:solidFill>
                <a:srgbClr val="000000"/>
              </a:solidFill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</a:rPr>
              <a:t>   3. </a:t>
            </a:r>
            <a:r>
              <a:rPr lang="en-US" sz="1800" dirty="0" err="1">
                <a:solidFill>
                  <a:srgbClr val="000000"/>
                </a:solidFill>
                <a:ea typeface="Inter"/>
              </a:rPr>
              <a:t>좋아요</a:t>
            </a:r>
            <a:r>
              <a:rPr lang="en-US" sz="1800" dirty="0">
                <a:solidFill>
                  <a:srgbClr val="000000"/>
                </a:solidFill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Inter"/>
              </a:rPr>
              <a:t>버튼</a:t>
            </a:r>
            <a:endParaRPr lang="en-US" sz="1800" dirty="0">
              <a:solidFill>
                <a:srgbClr val="000000"/>
              </a:solidFill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</a:rPr>
              <a:t>      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좋아요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추가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및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삭제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정보를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DB에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저장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</a:rPr>
              <a:t>       </a:t>
            </a:r>
            <a:r>
              <a:rPr lang="en-US" sz="1800" dirty="0" smtClean="0">
                <a:solidFill>
                  <a:srgbClr val="000000"/>
                </a:solidFill>
                <a:latin typeface="Inter"/>
                <a:ea typeface="Inter"/>
              </a:rPr>
              <a:t>&gt;&gt;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사용자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맞춤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추천에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사용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</a:rPr>
              <a:t>   4.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댓글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작성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조회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,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수정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삭제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가능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</a:rPr>
              <a:t>       </a:t>
            </a:r>
            <a:r>
              <a:rPr lang="en-US" sz="1800" dirty="0" smtClean="0">
                <a:solidFill>
                  <a:srgbClr val="000000"/>
                </a:solidFill>
                <a:latin typeface="Inter"/>
              </a:rPr>
              <a:t>&gt;&gt;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댓글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수정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삭제는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작성자만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가능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338871" y="2471384"/>
            <a:ext cx="9920429" cy="5522372"/>
          </a:xfrm>
          <a:custGeom>
            <a:avLst/>
            <a:gdLst/>
            <a:ahLst/>
            <a:cxnLst/>
            <a:rect l="l" t="t" r="r" b="b"/>
            <a:pathLst>
              <a:path w="9920429" h="5522372">
                <a:moveTo>
                  <a:pt x="0" y="0"/>
                </a:moveTo>
                <a:lnTo>
                  <a:pt x="9920429" y="0"/>
                </a:lnTo>
                <a:lnTo>
                  <a:pt x="9920429" y="5522373"/>
                </a:lnTo>
                <a:lnTo>
                  <a:pt x="0" y="55223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>
                <a:solidFill>
                  <a:srgbClr val="000000"/>
                </a:solidFill>
                <a:latin typeface="Inter"/>
              </a:rPr>
              <a:t>Recommend.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기능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34128" y="3683600"/>
            <a:ext cx="5436627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  <a:ea typeface="Inter"/>
              </a:rPr>
              <a:t>   1. 사용자의 좋아요를 기반으로 </a:t>
            </a:r>
          </a:p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  <a:ea typeface="Inter"/>
              </a:rPr>
              <a:t>      사용자가 선호하는 장르의 영화 추천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412776" y="1720590"/>
            <a:ext cx="7750292" cy="6812800"/>
          </a:xfrm>
          <a:custGeom>
            <a:avLst/>
            <a:gdLst/>
            <a:ahLst/>
            <a:cxnLst/>
            <a:rect l="l" t="t" r="r" b="b"/>
            <a:pathLst>
              <a:path w="7750292" h="6812800">
                <a:moveTo>
                  <a:pt x="0" y="0"/>
                </a:moveTo>
                <a:lnTo>
                  <a:pt x="7750292" y="0"/>
                </a:lnTo>
                <a:lnTo>
                  <a:pt x="7750292" y="6812800"/>
                </a:lnTo>
                <a:lnTo>
                  <a:pt x="0" y="6812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>
                <a:solidFill>
                  <a:srgbClr val="000000"/>
                </a:solidFill>
                <a:latin typeface="Inter"/>
              </a:rPr>
              <a:t>Recommend.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영화</a:t>
            </a:r>
            <a:r>
              <a:rPr lang="en-US" sz="3018" dirty="0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 </a:t>
            </a: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추천</a:t>
            </a:r>
            <a:r>
              <a:rPr lang="en-US" sz="3018" dirty="0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 </a:t>
            </a: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알고리즘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34128" y="3683600"/>
            <a:ext cx="6790672" cy="28854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4310" lvl="1">
              <a:lnSpc>
                <a:spcPts val="2520"/>
              </a:lnSpc>
            </a:pPr>
            <a:r>
              <a:rPr lang="en-US" sz="1800" dirty="0" smtClean="0">
                <a:solidFill>
                  <a:srgbClr val="000000"/>
                </a:solidFill>
                <a:latin typeface="Inter"/>
                <a:ea typeface="Inter"/>
              </a:rPr>
              <a:t>1.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사용자가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좋아요를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누른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경우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   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좋아요를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누른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장르를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기반으로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같은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장르의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추천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</a:rPr>
              <a:t>       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    &gt;&gt;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이미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선택한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장르라면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   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가중치를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더해서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정렬한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후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3개의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장르를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추출해서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   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추천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412776" y="3653627"/>
            <a:ext cx="7750292" cy="2946726"/>
          </a:xfrm>
          <a:custGeom>
            <a:avLst/>
            <a:gdLst/>
            <a:ahLst/>
            <a:cxnLst/>
            <a:rect l="l" t="t" r="r" b="b"/>
            <a:pathLst>
              <a:path w="7750292" h="2946726">
                <a:moveTo>
                  <a:pt x="0" y="0"/>
                </a:moveTo>
                <a:lnTo>
                  <a:pt x="7750292" y="0"/>
                </a:lnTo>
                <a:lnTo>
                  <a:pt x="7750292" y="2946726"/>
                </a:lnTo>
                <a:lnTo>
                  <a:pt x="0" y="2946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>
                <a:solidFill>
                  <a:srgbClr val="000000"/>
                </a:solidFill>
                <a:latin typeface="Inter"/>
              </a:rPr>
              <a:t>Recommend.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영화</a:t>
            </a:r>
            <a:r>
              <a:rPr lang="en-US" sz="3018" dirty="0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 </a:t>
            </a: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추천</a:t>
            </a:r>
            <a:r>
              <a:rPr lang="en-US" sz="3018" dirty="0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 </a:t>
            </a: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알고리즘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34128" y="3683600"/>
            <a:ext cx="6500233" cy="1564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2. 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사용자가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좋아요를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누르지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않은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경우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     1)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가장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높은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평점을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Inter"/>
                <a:ea typeface="Inter"/>
              </a:rPr>
              <a:t>받</a:t>
            </a:r>
            <a:r>
              <a:rPr lang="en-US" sz="1800" dirty="0" smtClean="0">
                <a:solidFill>
                  <a:srgbClr val="000000"/>
                </a:solidFill>
                <a:latin typeface="Inter"/>
                <a:ea typeface="Inter"/>
              </a:rPr>
              <a:t>은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30개의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추천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     2)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가장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인기있는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30개의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추천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09" r="-5509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316544" y="2471384"/>
            <a:ext cx="9942756" cy="5344231"/>
          </a:xfrm>
          <a:custGeom>
            <a:avLst/>
            <a:gdLst/>
            <a:ahLst/>
            <a:cxnLst/>
            <a:rect l="l" t="t" r="r" b="b"/>
            <a:pathLst>
              <a:path w="9942756" h="5344231">
                <a:moveTo>
                  <a:pt x="0" y="0"/>
                </a:moveTo>
                <a:lnTo>
                  <a:pt x="9942756" y="0"/>
                </a:lnTo>
                <a:lnTo>
                  <a:pt x="9942756" y="5344232"/>
                </a:lnTo>
                <a:lnTo>
                  <a:pt x="0" y="53442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 dirty="0">
                <a:solidFill>
                  <a:srgbClr val="000000"/>
                </a:solidFill>
                <a:latin typeface="Inter"/>
              </a:rPr>
              <a:t>Main.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기능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34128" y="3683600"/>
            <a:ext cx="5436627" cy="32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4310" lvl="1">
              <a:lnSpc>
                <a:spcPts val="2520"/>
              </a:lnSpc>
            </a:pPr>
            <a:r>
              <a:rPr lang="en-US" sz="1800" dirty="0" smtClean="0">
                <a:solidFill>
                  <a:srgbClr val="000000"/>
                </a:solidFill>
                <a:latin typeface="Inter"/>
                <a:ea typeface="Inter"/>
              </a:rPr>
              <a:t>1.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인기도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5개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배경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무작위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노출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347279" y="2471384"/>
            <a:ext cx="9912021" cy="5344231"/>
          </a:xfrm>
          <a:custGeom>
            <a:avLst/>
            <a:gdLst/>
            <a:ahLst/>
            <a:cxnLst/>
            <a:rect l="l" t="t" r="r" b="b"/>
            <a:pathLst>
              <a:path w="9912021" h="5344231">
                <a:moveTo>
                  <a:pt x="0" y="0"/>
                </a:moveTo>
                <a:lnTo>
                  <a:pt x="9912021" y="0"/>
                </a:lnTo>
                <a:lnTo>
                  <a:pt x="9912021" y="5344232"/>
                </a:lnTo>
                <a:lnTo>
                  <a:pt x="0" y="53442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>
                <a:solidFill>
                  <a:srgbClr val="000000"/>
                </a:solidFill>
                <a:latin typeface="Inter"/>
              </a:rPr>
              <a:t>Main.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기능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34128" y="3683600"/>
            <a:ext cx="5436627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4310" lvl="1">
              <a:lnSpc>
                <a:spcPts val="2520"/>
              </a:lnSpc>
            </a:pPr>
            <a:r>
              <a:rPr lang="en-US" sz="1800" dirty="0" smtClean="0">
                <a:solidFill>
                  <a:srgbClr val="000000"/>
                </a:solidFill>
                <a:latin typeface="Inter"/>
                <a:ea typeface="Inter"/>
              </a:rPr>
              <a:t>1.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인기도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5개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배경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무작위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노출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</a:rPr>
              <a:t>   2.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인기도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30개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추천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316544" y="2471384"/>
            <a:ext cx="9942756" cy="5526515"/>
          </a:xfrm>
          <a:custGeom>
            <a:avLst/>
            <a:gdLst/>
            <a:ahLst/>
            <a:cxnLst/>
            <a:rect l="l" t="t" r="r" b="b"/>
            <a:pathLst>
              <a:path w="9942756" h="5526515">
                <a:moveTo>
                  <a:pt x="0" y="0"/>
                </a:moveTo>
                <a:lnTo>
                  <a:pt x="9942756" y="0"/>
                </a:lnTo>
                <a:lnTo>
                  <a:pt x="9942756" y="5526516"/>
                </a:lnTo>
                <a:lnTo>
                  <a:pt x="0" y="5526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>
                <a:solidFill>
                  <a:srgbClr val="000000"/>
                </a:solidFill>
                <a:latin typeface="Inter"/>
              </a:rPr>
              <a:t>Main.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기능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34128" y="3683600"/>
            <a:ext cx="5436627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4310" lvl="1">
              <a:lnSpc>
                <a:spcPts val="2520"/>
              </a:lnSpc>
            </a:pPr>
            <a:r>
              <a:rPr lang="en-US" sz="1800" dirty="0" smtClean="0">
                <a:solidFill>
                  <a:srgbClr val="000000"/>
                </a:solidFill>
                <a:latin typeface="Inter"/>
                <a:ea typeface="Inter"/>
              </a:rPr>
              <a:t>1.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인기도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5개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배경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무작위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노출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</a:rPr>
              <a:t>   2.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인기도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30개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추천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3.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nav의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카테고리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드롭다운으로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   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원하는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장르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별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선택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가능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316544" y="2471384"/>
            <a:ext cx="9942756" cy="5344231"/>
          </a:xfrm>
          <a:custGeom>
            <a:avLst/>
            <a:gdLst/>
            <a:ahLst/>
            <a:cxnLst/>
            <a:rect l="l" t="t" r="r" b="b"/>
            <a:pathLst>
              <a:path w="9942756" h="5344231">
                <a:moveTo>
                  <a:pt x="0" y="0"/>
                </a:moveTo>
                <a:lnTo>
                  <a:pt x="9942756" y="0"/>
                </a:lnTo>
                <a:lnTo>
                  <a:pt x="9942756" y="5344232"/>
                </a:lnTo>
                <a:lnTo>
                  <a:pt x="0" y="53442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316544" y="2471384"/>
            <a:ext cx="9942756" cy="5804084"/>
          </a:xfrm>
          <a:custGeom>
            <a:avLst/>
            <a:gdLst/>
            <a:ahLst/>
            <a:cxnLst/>
            <a:rect l="l" t="t" r="r" b="b"/>
            <a:pathLst>
              <a:path w="9942756" h="5804084">
                <a:moveTo>
                  <a:pt x="0" y="0"/>
                </a:moveTo>
                <a:lnTo>
                  <a:pt x="9942756" y="0"/>
                </a:lnTo>
                <a:lnTo>
                  <a:pt x="9942756" y="5804084"/>
                </a:lnTo>
                <a:lnTo>
                  <a:pt x="0" y="58040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>
                <a:solidFill>
                  <a:srgbClr val="000000"/>
                </a:solidFill>
                <a:latin typeface="Inter"/>
              </a:rPr>
              <a:t>alert.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기능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34128" y="3683600"/>
            <a:ext cx="5436627" cy="2506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사용자의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로그인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상태에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따른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페이지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접근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제한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1)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로그아웃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: 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   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회원가입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로그인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메인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페이지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제외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접근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불가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2)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로그인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: 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회원가입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페이지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제외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모든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페이지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접근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가능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316544" y="2471384"/>
            <a:ext cx="9942756" cy="5485087"/>
          </a:xfrm>
          <a:custGeom>
            <a:avLst/>
            <a:gdLst/>
            <a:ahLst/>
            <a:cxnLst/>
            <a:rect l="l" t="t" r="r" b="b"/>
            <a:pathLst>
              <a:path w="9942756" h="5485087">
                <a:moveTo>
                  <a:pt x="0" y="0"/>
                </a:moveTo>
                <a:lnTo>
                  <a:pt x="9942756" y="0"/>
                </a:lnTo>
                <a:lnTo>
                  <a:pt x="9942756" y="5485087"/>
                </a:lnTo>
                <a:lnTo>
                  <a:pt x="0" y="54850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>
                <a:solidFill>
                  <a:srgbClr val="000000"/>
                </a:solidFill>
                <a:latin typeface="Inter"/>
              </a:rPr>
              <a:t>Account.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기능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34128" y="3683600"/>
            <a:ext cx="5952472" cy="16030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1.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Dj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-Rest-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Auth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라이브러리의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authtoken을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사용한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인증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2.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로그아웃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시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authtoken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삭제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3.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배경으로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인기도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5개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배경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무작위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노출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316544" y="2471384"/>
            <a:ext cx="9942756" cy="5485087"/>
          </a:xfrm>
          <a:custGeom>
            <a:avLst/>
            <a:gdLst/>
            <a:ahLst/>
            <a:cxnLst/>
            <a:rect l="l" t="t" r="r" b="b"/>
            <a:pathLst>
              <a:path w="9942756" h="5485087">
                <a:moveTo>
                  <a:pt x="0" y="0"/>
                </a:moveTo>
                <a:lnTo>
                  <a:pt x="9942756" y="0"/>
                </a:lnTo>
                <a:lnTo>
                  <a:pt x="9942756" y="5485087"/>
                </a:lnTo>
                <a:lnTo>
                  <a:pt x="0" y="54850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316544" y="2471384"/>
            <a:ext cx="9942756" cy="5460230"/>
          </a:xfrm>
          <a:custGeom>
            <a:avLst/>
            <a:gdLst/>
            <a:ahLst/>
            <a:cxnLst/>
            <a:rect l="l" t="t" r="r" b="b"/>
            <a:pathLst>
              <a:path w="9942756" h="5460230">
                <a:moveTo>
                  <a:pt x="0" y="0"/>
                </a:moveTo>
                <a:lnTo>
                  <a:pt x="9942756" y="0"/>
                </a:lnTo>
                <a:lnTo>
                  <a:pt x="9942756" y="5460230"/>
                </a:lnTo>
                <a:lnTo>
                  <a:pt x="0" y="54602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>
                <a:solidFill>
                  <a:srgbClr val="000000"/>
                </a:solidFill>
                <a:latin typeface="Inter"/>
              </a:rPr>
              <a:t>Account.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기능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34128" y="3683600"/>
            <a:ext cx="5952472" cy="16030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1.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Dj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-Rest-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Auth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라이브러리의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authtoken을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사용한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인증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2.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로그아웃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시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authtoken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삭제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3.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배경으로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인기도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상위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5개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영화의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배경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무작위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노출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316544" y="2471384"/>
            <a:ext cx="9942756" cy="5526515"/>
          </a:xfrm>
          <a:custGeom>
            <a:avLst/>
            <a:gdLst/>
            <a:ahLst/>
            <a:cxnLst/>
            <a:rect l="l" t="t" r="r" b="b"/>
            <a:pathLst>
              <a:path w="9942756" h="5526515">
                <a:moveTo>
                  <a:pt x="0" y="0"/>
                </a:moveTo>
                <a:lnTo>
                  <a:pt x="9942756" y="0"/>
                </a:lnTo>
                <a:lnTo>
                  <a:pt x="9942756" y="5526516"/>
                </a:lnTo>
                <a:lnTo>
                  <a:pt x="0" y="5526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>
                <a:solidFill>
                  <a:srgbClr val="000000"/>
                </a:solidFill>
                <a:latin typeface="Inter"/>
              </a:rPr>
              <a:t>Category.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기능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34128" y="3683600"/>
            <a:ext cx="5436627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1.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nav의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카테고리</a:t>
            </a: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Inter"/>
                <a:ea typeface="Inter"/>
              </a:rPr>
              <a:t>드롭다운으로</a:t>
            </a:r>
            <a:r>
              <a:rPr lang="en-US" sz="1800" dirty="0">
                <a:solidFill>
                  <a:srgbClr val="000000"/>
                </a:solidFill>
                <a:latin typeface="Inter"/>
              </a:rPr>
              <a:t> </a:t>
            </a:r>
          </a:p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</a:rPr>
              <a:t>      </a:t>
            </a:r>
            <a:r>
              <a:rPr lang="en-US" sz="1800" dirty="0" err="1">
                <a:solidFill>
                  <a:srgbClr val="000000"/>
                </a:solidFill>
                <a:ea typeface="Inter"/>
              </a:rPr>
              <a:t>원하는</a:t>
            </a:r>
            <a:r>
              <a:rPr lang="en-US" sz="1800" dirty="0">
                <a:solidFill>
                  <a:srgbClr val="000000"/>
                </a:solidFill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Inter"/>
              </a:rPr>
              <a:t>장르</a:t>
            </a:r>
            <a:r>
              <a:rPr lang="en-US" sz="1800" dirty="0">
                <a:solidFill>
                  <a:srgbClr val="000000"/>
                </a:solidFill>
                <a:ea typeface="Inter"/>
              </a:rPr>
              <a:t> 별 </a:t>
            </a:r>
            <a:r>
              <a:rPr lang="en-US" sz="1800" dirty="0" err="1">
                <a:solidFill>
                  <a:srgbClr val="000000"/>
                </a:solidFill>
                <a:ea typeface="Inter"/>
              </a:rPr>
              <a:t>영화</a:t>
            </a:r>
            <a:r>
              <a:rPr lang="en-US" sz="1800" dirty="0">
                <a:solidFill>
                  <a:srgbClr val="000000"/>
                </a:solidFill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Inter"/>
              </a:rPr>
              <a:t>선택</a:t>
            </a:r>
            <a:r>
              <a:rPr lang="en-US" sz="1800" dirty="0">
                <a:solidFill>
                  <a:srgbClr val="000000"/>
                </a:solidFill>
                <a:ea typeface="Inter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Inter"/>
              </a:rPr>
              <a:t>가능</a:t>
            </a:r>
            <a:endParaRPr lang="en-US" sz="1800" dirty="0">
              <a:solidFill>
                <a:srgbClr val="000000"/>
              </a:solidFill>
              <a:ea typeface="Inte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5465" y="1438018"/>
            <a:ext cx="6762235" cy="7410965"/>
            <a:chOff x="0" y="0"/>
            <a:chExt cx="1781000" cy="19518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81000" cy="1951859"/>
            </a:xfrm>
            <a:custGeom>
              <a:avLst/>
              <a:gdLst/>
              <a:ahLst/>
              <a:cxnLst/>
              <a:rect l="l" t="t" r="r" b="b"/>
              <a:pathLst>
                <a:path w="1781000" h="1951859">
                  <a:moveTo>
                    <a:pt x="0" y="0"/>
                  </a:moveTo>
                  <a:lnTo>
                    <a:pt x="1781000" y="0"/>
                  </a:lnTo>
                  <a:lnTo>
                    <a:pt x="1781000" y="1951859"/>
                  </a:lnTo>
                  <a:lnTo>
                    <a:pt x="0" y="1951859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81000" cy="19899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316544" y="2471384"/>
            <a:ext cx="9942756" cy="5522372"/>
          </a:xfrm>
          <a:custGeom>
            <a:avLst/>
            <a:gdLst/>
            <a:ahLst/>
            <a:cxnLst/>
            <a:rect l="l" t="t" r="r" b="b"/>
            <a:pathLst>
              <a:path w="9942756" h="5522372">
                <a:moveTo>
                  <a:pt x="0" y="0"/>
                </a:moveTo>
                <a:lnTo>
                  <a:pt x="9942756" y="0"/>
                </a:lnTo>
                <a:lnTo>
                  <a:pt x="9942756" y="5522373"/>
                </a:lnTo>
                <a:lnTo>
                  <a:pt x="0" y="55223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612775"/>
            <a:ext cx="7549169" cy="93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35"/>
              </a:lnSpc>
            </a:pPr>
            <a:r>
              <a:rPr lang="en-US" sz="5525">
                <a:solidFill>
                  <a:srgbClr val="000000"/>
                </a:solidFill>
                <a:latin typeface="Inter"/>
              </a:rPr>
              <a:t>Category.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220200"/>
            <a:ext cx="354989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Zoom In Movie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81219" y="9220200"/>
            <a:ext cx="377808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www.znmovie.com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34128" y="2414234"/>
            <a:ext cx="4869471" cy="49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6"/>
              </a:lnSpc>
            </a:pPr>
            <a:r>
              <a:rPr lang="en-US" sz="3018" dirty="0" err="1">
                <a:solidFill>
                  <a:srgbClr val="000000"/>
                </a:solidFill>
                <a:latin typeface="Inter" panose="020B0600000101010101" charset="0"/>
                <a:ea typeface="Inter" panose="020B0600000101010101" charset="0"/>
              </a:rPr>
              <a:t>기능</a:t>
            </a:r>
            <a:endParaRPr lang="en-US" sz="3018" dirty="0">
              <a:solidFill>
                <a:srgbClr val="000000"/>
              </a:solidFill>
              <a:latin typeface="Inter" panose="020B0600000101010101" charset="0"/>
              <a:ea typeface="Inter" panose="020B0600000101010101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34128" y="3683600"/>
            <a:ext cx="5436627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Inter"/>
                <a:ea typeface="Inter"/>
              </a:rPr>
              <a:t>   1. </a:t>
            </a:r>
            <a:r>
              <a:rPr lang="en-US" altLang="ko-KR" dirty="0" err="1">
                <a:solidFill>
                  <a:srgbClr val="000000"/>
                </a:solidFill>
                <a:latin typeface="Inter"/>
                <a:ea typeface="Inter"/>
              </a:rPr>
              <a:t>nav의</a:t>
            </a:r>
            <a:r>
              <a:rPr lang="en-US" altLang="ko-KR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Inter"/>
                <a:ea typeface="Inter"/>
              </a:rPr>
              <a:t>카테고리</a:t>
            </a:r>
            <a:r>
              <a:rPr lang="en-US" altLang="ko-KR" dirty="0">
                <a:solidFill>
                  <a:srgbClr val="000000"/>
                </a:solidFill>
                <a:latin typeface="Inter"/>
                <a:ea typeface="Inter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Inter"/>
                <a:ea typeface="Inter"/>
              </a:rPr>
              <a:t>드롭다운으로</a:t>
            </a:r>
            <a:r>
              <a:rPr lang="en-US" altLang="ko-KR" dirty="0">
                <a:solidFill>
                  <a:srgbClr val="000000"/>
                </a:solidFill>
                <a:latin typeface="Inter"/>
              </a:rPr>
              <a:t> </a:t>
            </a:r>
          </a:p>
          <a:p>
            <a:pPr>
              <a:lnSpc>
                <a:spcPts val="2520"/>
              </a:lnSpc>
            </a:pPr>
            <a:r>
              <a:rPr lang="en-US" altLang="ko-KR" dirty="0">
                <a:solidFill>
                  <a:srgbClr val="000000"/>
                </a:solidFill>
                <a:latin typeface="Inter"/>
              </a:rPr>
              <a:t>      </a:t>
            </a:r>
            <a:r>
              <a:rPr lang="en-US" altLang="ko-KR" dirty="0" err="1">
                <a:solidFill>
                  <a:srgbClr val="000000"/>
                </a:solidFill>
                <a:ea typeface="Inter"/>
              </a:rPr>
              <a:t>원하는</a:t>
            </a:r>
            <a:r>
              <a:rPr lang="en-US" altLang="ko-KR" dirty="0">
                <a:solidFill>
                  <a:srgbClr val="000000"/>
                </a:solidFill>
                <a:ea typeface="Inter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ea typeface="Inter"/>
              </a:rPr>
              <a:t>장르</a:t>
            </a:r>
            <a:r>
              <a:rPr lang="en-US" altLang="ko-KR" dirty="0">
                <a:solidFill>
                  <a:srgbClr val="000000"/>
                </a:solidFill>
                <a:ea typeface="Inter"/>
              </a:rPr>
              <a:t> 별 </a:t>
            </a:r>
            <a:r>
              <a:rPr lang="en-US" altLang="ko-KR" dirty="0" err="1">
                <a:solidFill>
                  <a:srgbClr val="000000"/>
                </a:solidFill>
                <a:ea typeface="Inter"/>
              </a:rPr>
              <a:t>영화</a:t>
            </a:r>
            <a:r>
              <a:rPr lang="en-US" altLang="ko-KR" dirty="0">
                <a:solidFill>
                  <a:srgbClr val="000000"/>
                </a:solidFill>
                <a:ea typeface="Inter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ea typeface="Inter"/>
              </a:rPr>
              <a:t>선택</a:t>
            </a:r>
            <a:r>
              <a:rPr lang="en-US" altLang="ko-KR" dirty="0">
                <a:solidFill>
                  <a:srgbClr val="000000"/>
                </a:solidFill>
                <a:ea typeface="Inter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ea typeface="Inter"/>
              </a:rPr>
              <a:t>가능</a:t>
            </a:r>
            <a:endParaRPr lang="en-US" altLang="ko-KR" dirty="0">
              <a:solidFill>
                <a:srgbClr val="000000"/>
              </a:solidFill>
              <a:ea typeface="Inter"/>
            </a:endParaRPr>
          </a:p>
          <a:p>
            <a:pPr>
              <a:lnSpc>
                <a:spcPts val="2520"/>
              </a:lnSpc>
            </a:pPr>
            <a:endParaRPr lang="en-US" dirty="0">
              <a:solidFill>
                <a:srgbClr val="000000"/>
              </a:solidFill>
              <a:latin typeface="Inter"/>
              <a:ea typeface="Inter"/>
            </a:endParaRPr>
          </a:p>
          <a:p>
            <a:pPr>
              <a:lnSpc>
                <a:spcPts val="2520"/>
              </a:lnSpc>
            </a:pPr>
            <a:r>
              <a:rPr lang="en-US" sz="1800" dirty="0" smtClean="0">
                <a:solidFill>
                  <a:srgbClr val="000000"/>
                </a:solidFill>
                <a:latin typeface="Inter"/>
                <a:ea typeface="Inter"/>
              </a:rPr>
              <a:t>   2. </a:t>
            </a:r>
            <a:r>
              <a:rPr lang="ko-KR" altLang="en-US" dirty="0" smtClean="0">
                <a:solidFill>
                  <a:srgbClr val="000000"/>
                </a:solidFill>
                <a:latin typeface="Inter"/>
                <a:ea typeface="Inter"/>
              </a:rPr>
              <a:t>같은 장르의 영화를 한 페이지에 모아서 제공</a:t>
            </a:r>
            <a:endParaRPr lang="en-US" sz="1800" dirty="0">
              <a:solidFill>
                <a:srgbClr val="000000"/>
              </a:solidFill>
              <a:latin typeface="Inter"/>
              <a:ea typeface="Inte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4800036" y="688975"/>
            <a:ext cx="245926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Inter"/>
              </a:rPr>
              <a:t>2023.11.24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427</Words>
  <Application>Microsoft Office PowerPoint</Application>
  <PresentationFormat>사용자 지정</PresentationFormat>
  <Paragraphs>118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Calibri</vt:lpstr>
      <vt:lpstr>맑은 고딕</vt:lpstr>
      <vt:lpstr>Inter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Monochrome Minimalist Fashion Catalog Presentation</dc:title>
  <cp:lastModifiedBy>SSAFY</cp:lastModifiedBy>
  <cp:revision>5</cp:revision>
  <dcterms:created xsi:type="dcterms:W3CDTF">2006-08-16T00:00:00Z</dcterms:created>
  <dcterms:modified xsi:type="dcterms:W3CDTF">2023-11-24T01:10:09Z</dcterms:modified>
  <dc:identifier>DAF1B3CFZf8</dc:identifier>
</cp:coreProperties>
</file>

<file path=docProps/thumbnail.jpeg>
</file>